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Barlow Ultra-Bold Italics" charset="1" panose="00000900000000000000"/>
      <p:regular r:id="rId21"/>
    </p:embeddedFont>
    <p:embeddedFont>
      <p:font typeface="Barlow Bold Italics" charset="1" panose="00000800000000000000"/>
      <p:regular r:id="rId22"/>
    </p:embeddedFont>
    <p:embeddedFont>
      <p:font typeface="Arimo Italics" charset="1" panose="020B0604020202090204"/>
      <p:regular r:id="rId23"/>
    </p:embeddedFont>
    <p:embeddedFont>
      <p:font typeface="Arimo Bold Italics" charset="1" panose="020B0704020202090204"/>
      <p:regular r:id="rId24"/>
    </p:embeddedFont>
    <p:embeddedFont>
      <p:font typeface="Arimo Bold" charset="1" panose="020B0704020202020204"/>
      <p:regular r:id="rId25"/>
    </p:embeddedFont>
    <p:embeddedFont>
      <p:font typeface="Open Sauce" charset="1" panose="00000500000000000000"/>
      <p:regular r:id="rId26"/>
    </p:embeddedFont>
    <p:embeddedFont>
      <p:font typeface="Arimo" charset="1" panose="020B06040202020202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svg" Type="http://schemas.openxmlformats.org/officeDocument/2006/relationships/image"/><Relationship Id="rId4" Target="../media/image4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jpeg" Type="http://schemas.openxmlformats.org/officeDocument/2006/relationships/image"/><Relationship Id="rId5" Target="../media/VAGWyyayYnQ.mp4" Type="http://schemas.openxmlformats.org/officeDocument/2006/relationships/video"/><Relationship Id="rId6" Target="../media/VAGWyyayYnQ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svg" Type="http://schemas.openxmlformats.org/officeDocument/2006/relationships/image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26.png" Type="http://schemas.openxmlformats.org/officeDocument/2006/relationships/image"/><Relationship Id="rId7" Target="../media/image27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420" t="0" r="-1842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0" y="3437313"/>
            <a:ext cx="18288000" cy="6849687"/>
          </a:xfrm>
          <a:custGeom>
            <a:avLst/>
            <a:gdLst/>
            <a:ahLst/>
            <a:cxnLst/>
            <a:rect r="r" b="b" t="t" l="l"/>
            <a:pathLst>
              <a:path h="6849687" w="18288000">
                <a:moveTo>
                  <a:pt x="0" y="6849687"/>
                </a:moveTo>
                <a:lnTo>
                  <a:pt x="18288000" y="6849687"/>
                </a:lnTo>
                <a:lnTo>
                  <a:pt x="18288000" y="0"/>
                </a:lnTo>
                <a:lnTo>
                  <a:pt x="0" y="0"/>
                </a:lnTo>
                <a:lnTo>
                  <a:pt x="0" y="6849687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73612" y="7556391"/>
            <a:ext cx="3055441" cy="763860"/>
          </a:xfrm>
          <a:custGeom>
            <a:avLst/>
            <a:gdLst/>
            <a:ahLst/>
            <a:cxnLst/>
            <a:rect r="r" b="b" t="t" l="l"/>
            <a:pathLst>
              <a:path h="763860" w="3055441">
                <a:moveTo>
                  <a:pt x="0" y="0"/>
                </a:moveTo>
                <a:lnTo>
                  <a:pt x="3055441" y="0"/>
                </a:lnTo>
                <a:lnTo>
                  <a:pt x="3055441" y="763861"/>
                </a:lnTo>
                <a:lnTo>
                  <a:pt x="0" y="7638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185" t="-199918" r="-11783" b="-19596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70136" y="3239637"/>
            <a:ext cx="12864234" cy="2466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462"/>
              </a:lnSpc>
            </a:pPr>
            <a:r>
              <a:rPr lang="en-US" b="true" sz="16218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TELEFÓNICA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0136" y="1866096"/>
            <a:ext cx="16547729" cy="1572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099"/>
              </a:lnSpc>
            </a:pPr>
            <a:r>
              <a:rPr lang="en-US" b="true" sz="11203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SISTEMA DE TARIFICACIÓN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458270"/>
            <a:ext cx="7704413" cy="439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98"/>
              </a:lnSpc>
            </a:pPr>
            <a:r>
              <a:rPr lang="en-US" sz="2570" i="true" spc="25">
                <a:solidFill>
                  <a:srgbClr val="11100E"/>
                </a:solidFill>
                <a:latin typeface="Arimo Italics"/>
                <a:ea typeface="Arimo Italics"/>
                <a:cs typeface="Arimo Italics"/>
                <a:sym typeface="Arimo Italics"/>
              </a:rPr>
              <a:t>Proyecto TI Sistema de Tarificación Telefónica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73612" y="8385546"/>
            <a:ext cx="2585688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485" i="true" spc="124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DUOC UC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100872"/>
            <a:ext cx="2363107" cy="87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4"/>
              </a:lnSpc>
            </a:pPr>
            <a:r>
              <a:rPr lang="en-US" sz="1764" b="true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Realizado por Cristóbal Barrera</a:t>
            </a:r>
          </a:p>
          <a:p>
            <a:pPr algn="l">
              <a:lnSpc>
                <a:spcPts val="2294"/>
              </a:lnSpc>
              <a:spcBef>
                <a:spcPct val="0"/>
              </a:spcBef>
            </a:pPr>
            <a:r>
              <a:rPr lang="en-US" b="true" sz="1764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Maximiliano Garrido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423" y="1814553"/>
            <a:ext cx="12137502" cy="9490740"/>
            <a:chOff x="0" y="0"/>
            <a:chExt cx="3196708" cy="2499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6708" cy="2499619"/>
            </a:xfrm>
            <a:custGeom>
              <a:avLst/>
              <a:gdLst/>
              <a:ahLst/>
              <a:cxnLst/>
              <a:rect r="r" b="b" t="t" l="l"/>
              <a:pathLst>
                <a:path h="2499619" w="3196708">
                  <a:moveTo>
                    <a:pt x="0" y="0"/>
                  </a:moveTo>
                  <a:lnTo>
                    <a:pt x="3196708" y="0"/>
                  </a:lnTo>
                  <a:lnTo>
                    <a:pt x="3196708" y="2499619"/>
                  </a:lnTo>
                  <a:lnTo>
                    <a:pt x="0" y="2499619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196708" cy="2518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76047" y="1028700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1204" y="2189017"/>
            <a:ext cx="11893621" cy="4370906"/>
          </a:xfrm>
          <a:custGeom>
            <a:avLst/>
            <a:gdLst/>
            <a:ahLst/>
            <a:cxnLst/>
            <a:rect r="r" b="b" t="t" l="l"/>
            <a:pathLst>
              <a:path h="4370906" w="11893621">
                <a:moveTo>
                  <a:pt x="0" y="0"/>
                </a:moveTo>
                <a:lnTo>
                  <a:pt x="11893621" y="0"/>
                </a:lnTo>
                <a:lnTo>
                  <a:pt x="11893621" y="4370906"/>
                </a:lnTo>
                <a:lnTo>
                  <a:pt x="0" y="4370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423" y="390525"/>
            <a:ext cx="1146951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7"/>
              </a:lnSpc>
              <a:spcBef>
                <a:spcPct val="0"/>
              </a:spcBef>
            </a:pPr>
            <a:r>
              <a:rPr lang="en-US" b="true" sz="8256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METODOLOGÍA SCRUM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423" y="1814553"/>
            <a:ext cx="17390878" cy="9490740"/>
            <a:chOff x="0" y="0"/>
            <a:chExt cx="4580314" cy="2499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80313" cy="2499619"/>
            </a:xfrm>
            <a:custGeom>
              <a:avLst/>
              <a:gdLst/>
              <a:ahLst/>
              <a:cxnLst/>
              <a:rect r="r" b="b" t="t" l="l"/>
              <a:pathLst>
                <a:path h="2499619" w="4580313">
                  <a:moveTo>
                    <a:pt x="0" y="0"/>
                  </a:moveTo>
                  <a:lnTo>
                    <a:pt x="4580313" y="0"/>
                  </a:lnTo>
                  <a:lnTo>
                    <a:pt x="4580313" y="2499619"/>
                  </a:lnTo>
                  <a:lnTo>
                    <a:pt x="0" y="2499619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580314" cy="2518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668037" y="2041032"/>
            <a:ext cx="7391866" cy="8245968"/>
          </a:xfrm>
          <a:custGeom>
            <a:avLst/>
            <a:gdLst/>
            <a:ahLst/>
            <a:cxnLst/>
            <a:rect r="r" b="b" t="t" l="l"/>
            <a:pathLst>
              <a:path h="8245968" w="7391866">
                <a:moveTo>
                  <a:pt x="0" y="0"/>
                </a:moveTo>
                <a:lnTo>
                  <a:pt x="7391866" y="0"/>
                </a:lnTo>
                <a:lnTo>
                  <a:pt x="7391866" y="8245968"/>
                </a:lnTo>
                <a:lnTo>
                  <a:pt x="0" y="8245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38421" y="2155809"/>
            <a:ext cx="9133139" cy="8131191"/>
          </a:xfrm>
          <a:custGeom>
            <a:avLst/>
            <a:gdLst/>
            <a:ahLst/>
            <a:cxnLst/>
            <a:rect r="r" b="b" t="t" l="l"/>
            <a:pathLst>
              <a:path h="8131191" w="9133139">
                <a:moveTo>
                  <a:pt x="0" y="0"/>
                </a:moveTo>
                <a:lnTo>
                  <a:pt x="9133139" y="0"/>
                </a:lnTo>
                <a:lnTo>
                  <a:pt x="9133139" y="8131191"/>
                </a:lnTo>
                <a:lnTo>
                  <a:pt x="0" y="81311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21825" y="0"/>
            <a:ext cx="2516476" cy="2475298"/>
          </a:xfrm>
          <a:custGeom>
            <a:avLst/>
            <a:gdLst/>
            <a:ahLst/>
            <a:cxnLst/>
            <a:rect r="r" b="b" t="t" l="l"/>
            <a:pathLst>
              <a:path h="2475298" w="2516476">
                <a:moveTo>
                  <a:pt x="0" y="0"/>
                </a:moveTo>
                <a:lnTo>
                  <a:pt x="2516476" y="0"/>
                </a:lnTo>
                <a:lnTo>
                  <a:pt x="2516476" y="2475298"/>
                </a:lnTo>
                <a:lnTo>
                  <a:pt x="0" y="2475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7423" y="390525"/>
            <a:ext cx="1146951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7"/>
              </a:lnSpc>
              <a:spcBef>
                <a:spcPct val="0"/>
              </a:spcBef>
            </a:pPr>
            <a:r>
              <a:rPr lang="en-US" b="true" sz="8256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METODOLOGÍA SCRUM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423" y="1814553"/>
            <a:ext cx="12137502" cy="9490740"/>
            <a:chOff x="0" y="0"/>
            <a:chExt cx="3196708" cy="2499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6708" cy="2499619"/>
            </a:xfrm>
            <a:custGeom>
              <a:avLst/>
              <a:gdLst/>
              <a:ahLst/>
              <a:cxnLst/>
              <a:rect r="r" b="b" t="t" l="l"/>
              <a:pathLst>
                <a:path h="2499619" w="3196708">
                  <a:moveTo>
                    <a:pt x="0" y="0"/>
                  </a:moveTo>
                  <a:lnTo>
                    <a:pt x="3196708" y="0"/>
                  </a:lnTo>
                  <a:lnTo>
                    <a:pt x="3196708" y="2499619"/>
                  </a:lnTo>
                  <a:lnTo>
                    <a:pt x="0" y="2499619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196708" cy="2518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76047" y="1028700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6727" y="2148161"/>
            <a:ext cx="11798894" cy="3887654"/>
          </a:xfrm>
          <a:custGeom>
            <a:avLst/>
            <a:gdLst/>
            <a:ahLst/>
            <a:cxnLst/>
            <a:rect r="r" b="b" t="t" l="l"/>
            <a:pathLst>
              <a:path h="3887654" w="11798894">
                <a:moveTo>
                  <a:pt x="0" y="0"/>
                </a:moveTo>
                <a:lnTo>
                  <a:pt x="11798894" y="0"/>
                </a:lnTo>
                <a:lnTo>
                  <a:pt x="11798894" y="3887654"/>
                </a:lnTo>
                <a:lnTo>
                  <a:pt x="0" y="3887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423" y="390525"/>
            <a:ext cx="1146951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7"/>
              </a:lnSpc>
              <a:spcBef>
                <a:spcPct val="0"/>
              </a:spcBef>
            </a:pPr>
            <a:r>
              <a:rPr lang="en-US" b="true" sz="8256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METODOLOGÍA SCRUM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89007" y="-5904468"/>
            <a:ext cx="9238418" cy="9238418"/>
          </a:xfrm>
          <a:custGeom>
            <a:avLst/>
            <a:gdLst/>
            <a:ahLst/>
            <a:cxnLst/>
            <a:rect r="r" b="b" t="t" l="l"/>
            <a:pathLst>
              <a:path h="9238418" w="9238418">
                <a:moveTo>
                  <a:pt x="0" y="0"/>
                </a:moveTo>
                <a:lnTo>
                  <a:pt x="9238418" y="0"/>
                </a:lnTo>
                <a:lnTo>
                  <a:pt x="9238418" y="9238419"/>
                </a:lnTo>
                <a:lnTo>
                  <a:pt x="0" y="92384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54560" y="4639091"/>
            <a:ext cx="9238418" cy="9238418"/>
          </a:xfrm>
          <a:custGeom>
            <a:avLst/>
            <a:gdLst/>
            <a:ahLst/>
            <a:cxnLst/>
            <a:rect r="r" b="b" t="t" l="l"/>
            <a:pathLst>
              <a:path h="9238418" w="9238418">
                <a:moveTo>
                  <a:pt x="0" y="0"/>
                </a:moveTo>
                <a:lnTo>
                  <a:pt x="9238418" y="0"/>
                </a:lnTo>
                <a:lnTo>
                  <a:pt x="9238418" y="9238418"/>
                </a:lnTo>
                <a:lnTo>
                  <a:pt x="0" y="92384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052" y="1947168"/>
            <a:ext cx="17989896" cy="6392664"/>
          </a:xfrm>
          <a:custGeom>
            <a:avLst/>
            <a:gdLst/>
            <a:ahLst/>
            <a:cxnLst/>
            <a:rect r="r" b="b" t="t" l="l"/>
            <a:pathLst>
              <a:path h="6392664" w="17989896">
                <a:moveTo>
                  <a:pt x="0" y="0"/>
                </a:moveTo>
                <a:lnTo>
                  <a:pt x="17989896" y="0"/>
                </a:lnTo>
                <a:lnTo>
                  <a:pt x="17989896" y="6392664"/>
                </a:lnTo>
                <a:lnTo>
                  <a:pt x="0" y="63926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3" t="0" r="-40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414338"/>
            <a:ext cx="7488291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36"/>
              </a:lnSpc>
              <a:spcBef>
                <a:spcPct val="0"/>
              </a:spcBef>
            </a:pPr>
            <a:r>
              <a:rPr lang="en-US" b="true" sz="7947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CARTA GANTT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264393"/>
            <a:ext cx="18288000" cy="6334633"/>
          </a:xfrm>
          <a:custGeom>
            <a:avLst/>
            <a:gdLst/>
            <a:ahLst/>
            <a:cxnLst/>
            <a:rect r="r" b="b" t="t" l="l"/>
            <a:pathLst>
              <a:path h="6334633" w="18288000">
                <a:moveTo>
                  <a:pt x="0" y="0"/>
                </a:moveTo>
                <a:lnTo>
                  <a:pt x="18288000" y="0"/>
                </a:lnTo>
                <a:lnTo>
                  <a:pt x="18288000" y="6334633"/>
                </a:lnTo>
                <a:lnTo>
                  <a:pt x="0" y="633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239319" y="1680700"/>
            <a:ext cx="14630400" cy="82296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448521" y="242425"/>
            <a:ext cx="5390959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59"/>
              </a:lnSpc>
              <a:spcBef>
                <a:spcPct val="0"/>
              </a:spcBef>
            </a:pPr>
            <a:r>
              <a:rPr lang="en-US" b="true" sz="9383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SOLUCIÓN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264393"/>
            <a:ext cx="18288000" cy="6334633"/>
          </a:xfrm>
          <a:custGeom>
            <a:avLst/>
            <a:gdLst/>
            <a:ahLst/>
            <a:cxnLst/>
            <a:rect r="r" b="b" t="t" l="l"/>
            <a:pathLst>
              <a:path h="6334633" w="18288000">
                <a:moveTo>
                  <a:pt x="0" y="0"/>
                </a:moveTo>
                <a:lnTo>
                  <a:pt x="18288000" y="0"/>
                </a:lnTo>
                <a:lnTo>
                  <a:pt x="18288000" y="6334633"/>
                </a:lnTo>
                <a:lnTo>
                  <a:pt x="0" y="63346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170817" y="242425"/>
            <a:ext cx="6767404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59"/>
              </a:lnSpc>
              <a:spcBef>
                <a:spcPct val="0"/>
              </a:spcBef>
            </a:pPr>
            <a:r>
              <a:rPr lang="en-US" b="true" sz="9383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CONCLUSIÓN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22101" y="1993628"/>
            <a:ext cx="14264835" cy="4958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La propuesta de desarrollar un nuevo sistema de tarificación basado en bases de datos nos permitió mejorar la eficiencia y estabilidad del Sistema de Tarificación. A través de este proyecto, no solo hemos optimizado los tiempos de respuesta y la calidad de los datos, sino que también hemos implementado una plataforma más segura y moderna.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Trabajar en este proyecto nos brindó retomar aprendizajes que hemos adquirido en Duoc UC. Desarrollamos nuevas habilidades en el manejo de bases de datos, la implementación de medidas de seguridad y la creación de interfaces intuitivas y responsivas. Además, comprendimos la importancia de mantenernos actualizados tecnológicamente para evitar problemas futuros similares.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5575937">
            <a:off x="-6516629" y="4513150"/>
            <a:ext cx="18288000" cy="6849687"/>
          </a:xfrm>
          <a:custGeom>
            <a:avLst/>
            <a:gdLst/>
            <a:ahLst/>
            <a:cxnLst/>
            <a:rect r="r" b="b" t="t" l="l"/>
            <a:pathLst>
              <a:path h="6849687" w="18288000">
                <a:moveTo>
                  <a:pt x="0" y="6849687"/>
                </a:moveTo>
                <a:lnTo>
                  <a:pt x="18288000" y="6849687"/>
                </a:lnTo>
                <a:lnTo>
                  <a:pt x="18288000" y="0"/>
                </a:lnTo>
                <a:lnTo>
                  <a:pt x="0" y="0"/>
                </a:lnTo>
                <a:lnTo>
                  <a:pt x="0" y="684968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5599" t="0" r="0" b="-755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422563" y="2801651"/>
            <a:ext cx="4895333" cy="514151"/>
            <a:chOff x="0" y="0"/>
            <a:chExt cx="1289306" cy="1354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Resumen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461144" y="811236"/>
            <a:ext cx="8818172" cy="1823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336"/>
              </a:lnSpc>
            </a:pPr>
            <a:r>
              <a:rPr lang="en-US" b="true" sz="11947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CONTENIDO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15498" y="2634644"/>
            <a:ext cx="90706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422563" y="5159358"/>
            <a:ext cx="4895333" cy="514151"/>
            <a:chOff x="0" y="0"/>
            <a:chExt cx="1289306" cy="1354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Alcance del proyecto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515498" y="3406117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7441613" y="4385391"/>
            <a:ext cx="4895333" cy="514151"/>
            <a:chOff x="0" y="0"/>
            <a:chExt cx="1289306" cy="13541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Propuesta de Solución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515498" y="4258925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03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422563" y="5968931"/>
            <a:ext cx="4895333" cy="514151"/>
            <a:chOff x="0" y="0"/>
            <a:chExt cx="1289306" cy="13541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Tecnologías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515498" y="5030399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04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441613" y="3531189"/>
            <a:ext cx="4895333" cy="516940"/>
            <a:chOff x="0" y="0"/>
            <a:chExt cx="1289306" cy="13614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89306" cy="136149"/>
            </a:xfrm>
            <a:custGeom>
              <a:avLst/>
              <a:gdLst/>
              <a:ahLst/>
              <a:cxnLst/>
              <a:rect r="r" b="b" t="t" l="l"/>
              <a:pathLst>
                <a:path h="136149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6149"/>
                  </a:lnTo>
                  <a:lnTo>
                    <a:pt x="0" y="136149"/>
                  </a:lnTo>
                  <a:close/>
                </a:path>
              </a:pathLst>
            </a:custGeom>
            <a:solidFill>
              <a:srgbClr val="C5EBD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289306" cy="1551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Problemática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6534468" y="5797282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05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441534" y="6817098"/>
            <a:ext cx="4895333" cy="514151"/>
            <a:chOff x="0" y="0"/>
            <a:chExt cx="1289306" cy="13541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Arquitectura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6534468" y="6650090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06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441534" y="7588571"/>
            <a:ext cx="4895333" cy="514151"/>
            <a:chOff x="0" y="0"/>
            <a:chExt cx="1289306" cy="13541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Metodología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534468" y="7421564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07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534548" y="8274371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08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441613" y="8436097"/>
            <a:ext cx="4895333" cy="514151"/>
            <a:chOff x="0" y="0"/>
            <a:chExt cx="1289306" cy="13541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Carta Gantt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6534548" y="9035973"/>
            <a:ext cx="907066" cy="767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2"/>
              </a:lnSpc>
            </a:pPr>
            <a:r>
              <a:rPr lang="en-US" b="true" sz="5102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09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7460663" y="9207423"/>
            <a:ext cx="4895333" cy="514151"/>
            <a:chOff x="0" y="0"/>
            <a:chExt cx="1289306" cy="13541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289306" cy="135414"/>
            </a:xfrm>
            <a:custGeom>
              <a:avLst/>
              <a:gdLst/>
              <a:ahLst/>
              <a:cxnLst/>
              <a:rect r="r" b="b" t="t" l="l"/>
              <a:pathLst>
                <a:path h="135414" w="1289306">
                  <a:moveTo>
                    <a:pt x="0" y="0"/>
                  </a:moveTo>
                  <a:lnTo>
                    <a:pt x="1289306" y="0"/>
                  </a:lnTo>
                  <a:lnTo>
                    <a:pt x="1289306" y="135414"/>
                  </a:lnTo>
                  <a:lnTo>
                    <a:pt x="0" y="135414"/>
                  </a:lnTo>
                  <a:close/>
                </a:path>
              </a:pathLst>
            </a:custGeom>
            <a:solidFill>
              <a:srgbClr val="C5EBDF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1289306" cy="154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Solución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518" r="0" b="-851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96836" y="-1249660"/>
            <a:ext cx="14083112" cy="12424107"/>
            <a:chOff x="0" y="0"/>
            <a:chExt cx="3709132" cy="32721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709133" cy="3272193"/>
            </a:xfrm>
            <a:custGeom>
              <a:avLst/>
              <a:gdLst/>
              <a:ahLst/>
              <a:cxnLst/>
              <a:rect r="r" b="b" t="t" l="l"/>
              <a:pathLst>
                <a:path h="3272193" w="3709133">
                  <a:moveTo>
                    <a:pt x="41780" y="0"/>
                  </a:moveTo>
                  <a:lnTo>
                    <a:pt x="3667353" y="0"/>
                  </a:lnTo>
                  <a:cubicBezTo>
                    <a:pt x="3690427" y="0"/>
                    <a:pt x="3709133" y="18705"/>
                    <a:pt x="3709133" y="41780"/>
                  </a:cubicBezTo>
                  <a:lnTo>
                    <a:pt x="3709133" y="3230413"/>
                  </a:lnTo>
                  <a:cubicBezTo>
                    <a:pt x="3709133" y="3241494"/>
                    <a:pt x="3704731" y="3252120"/>
                    <a:pt x="3696896" y="3259956"/>
                  </a:cubicBezTo>
                  <a:cubicBezTo>
                    <a:pt x="3689060" y="3267791"/>
                    <a:pt x="3678434" y="3272193"/>
                    <a:pt x="3667353" y="3272193"/>
                  </a:cubicBezTo>
                  <a:lnTo>
                    <a:pt x="41780" y="3272193"/>
                  </a:lnTo>
                  <a:cubicBezTo>
                    <a:pt x="30699" y="3272193"/>
                    <a:pt x="20072" y="3267791"/>
                    <a:pt x="12237" y="3259956"/>
                  </a:cubicBezTo>
                  <a:cubicBezTo>
                    <a:pt x="4402" y="3252120"/>
                    <a:pt x="0" y="3241494"/>
                    <a:pt x="0" y="3230413"/>
                  </a:cubicBezTo>
                  <a:lnTo>
                    <a:pt x="0" y="41780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80" y="0"/>
                  </a:cubicBezTo>
                  <a:close/>
                </a:path>
              </a:pathLst>
            </a:custGeom>
            <a:solidFill>
              <a:srgbClr val="FFFFFF">
                <a:alpha val="95686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709132" cy="32912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44000" y="2573117"/>
            <a:ext cx="7960894" cy="5970671"/>
          </a:xfrm>
          <a:custGeom>
            <a:avLst/>
            <a:gdLst/>
            <a:ahLst/>
            <a:cxnLst/>
            <a:rect r="r" b="b" t="t" l="l"/>
            <a:pathLst>
              <a:path h="5970671" w="7960894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883642" y="1524111"/>
            <a:ext cx="6058435" cy="113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66"/>
              </a:lnSpc>
            </a:pPr>
            <a:r>
              <a:rPr lang="en-US" b="true" sz="7388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RESUMEN 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883642" y="2573117"/>
            <a:ext cx="6058435" cy="145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5"/>
              </a:lnSpc>
            </a:pPr>
            <a:r>
              <a:rPr lang="en-US" b="true" sz="9554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PROYECTO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83642" y="4466195"/>
            <a:ext cx="5621961" cy="3768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Durante las últimas 2 décadas, las telecomunicaciones en la Universidad siglo XXI han sufrido un aumento importante en la cantidad de llamadas telefónicas que se realizan desde y hacia el exterior con motivo de contactar a estudiantes, profesores, realizar encuestas para centros</a:t>
            </a:r>
          </a:p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de estudios, entre otros.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1678235"/>
            <a:ext cx="7580065" cy="758006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853979" y="3098194"/>
            <a:ext cx="6160106" cy="616010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18BA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586861" y="4563957"/>
            <a:ext cx="4694343" cy="469434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07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2091723" y="7081018"/>
            <a:ext cx="9257799" cy="5369523"/>
          </a:xfrm>
          <a:custGeom>
            <a:avLst/>
            <a:gdLst/>
            <a:ahLst/>
            <a:cxnLst/>
            <a:rect r="r" b="b" t="t" l="l"/>
            <a:pathLst>
              <a:path h="5369523" w="9257799">
                <a:moveTo>
                  <a:pt x="0" y="0"/>
                </a:moveTo>
                <a:lnTo>
                  <a:pt x="9257799" y="0"/>
                </a:lnTo>
                <a:lnTo>
                  <a:pt x="9257799" y="5369523"/>
                </a:lnTo>
                <a:lnTo>
                  <a:pt x="0" y="536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095165" y="-3938938"/>
            <a:ext cx="9257799" cy="5369523"/>
          </a:xfrm>
          <a:custGeom>
            <a:avLst/>
            <a:gdLst/>
            <a:ahLst/>
            <a:cxnLst/>
            <a:rect r="r" b="b" t="t" l="l"/>
            <a:pathLst>
              <a:path h="5369523" w="9257799">
                <a:moveTo>
                  <a:pt x="0" y="0"/>
                </a:moveTo>
                <a:lnTo>
                  <a:pt x="9257799" y="0"/>
                </a:lnTo>
                <a:lnTo>
                  <a:pt x="9257799" y="5369523"/>
                </a:lnTo>
                <a:lnTo>
                  <a:pt x="0" y="53695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97621" y="5975543"/>
            <a:ext cx="1476432" cy="1871170"/>
          </a:xfrm>
          <a:custGeom>
            <a:avLst/>
            <a:gdLst/>
            <a:ahLst/>
            <a:cxnLst/>
            <a:rect r="r" b="b" t="t" l="l"/>
            <a:pathLst>
              <a:path h="1871170" w="1476432">
                <a:moveTo>
                  <a:pt x="0" y="0"/>
                </a:moveTo>
                <a:lnTo>
                  <a:pt x="1476432" y="0"/>
                </a:lnTo>
                <a:lnTo>
                  <a:pt x="1476432" y="1871171"/>
                </a:lnTo>
                <a:lnTo>
                  <a:pt x="0" y="18711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536013" y="6254957"/>
            <a:ext cx="1398020" cy="1410846"/>
          </a:xfrm>
          <a:custGeom>
            <a:avLst/>
            <a:gdLst/>
            <a:ahLst/>
            <a:cxnLst/>
            <a:rect r="r" b="b" t="t" l="l"/>
            <a:pathLst>
              <a:path h="1410846" w="1398020">
                <a:moveTo>
                  <a:pt x="0" y="0"/>
                </a:moveTo>
                <a:lnTo>
                  <a:pt x="1398019" y="0"/>
                </a:lnTo>
                <a:lnTo>
                  <a:pt x="1398019" y="1410845"/>
                </a:lnTo>
                <a:lnTo>
                  <a:pt x="0" y="14108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231594" y="3315304"/>
            <a:ext cx="1404876" cy="1054934"/>
          </a:xfrm>
          <a:custGeom>
            <a:avLst/>
            <a:gdLst/>
            <a:ahLst/>
            <a:cxnLst/>
            <a:rect r="r" b="b" t="t" l="l"/>
            <a:pathLst>
              <a:path h="1054934" w="1404876">
                <a:moveTo>
                  <a:pt x="0" y="0"/>
                </a:moveTo>
                <a:lnTo>
                  <a:pt x="1404876" y="0"/>
                </a:lnTo>
                <a:lnTo>
                  <a:pt x="1404876" y="1054934"/>
                </a:lnTo>
                <a:lnTo>
                  <a:pt x="0" y="10549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2514581" y="1917831"/>
            <a:ext cx="838902" cy="908261"/>
          </a:xfrm>
          <a:custGeom>
            <a:avLst/>
            <a:gdLst/>
            <a:ahLst/>
            <a:cxnLst/>
            <a:rect r="r" b="b" t="t" l="l"/>
            <a:pathLst>
              <a:path h="908261" w="838902">
                <a:moveTo>
                  <a:pt x="0" y="0"/>
                </a:moveTo>
                <a:lnTo>
                  <a:pt x="838902" y="0"/>
                </a:lnTo>
                <a:lnTo>
                  <a:pt x="838902" y="908260"/>
                </a:lnTo>
                <a:lnTo>
                  <a:pt x="0" y="908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712642" y="2190986"/>
            <a:ext cx="9426310" cy="1633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3392"/>
              </a:lnSpc>
            </a:pPr>
            <a:r>
              <a:rPr lang="en-US" b="true" sz="9566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PROBLEMATICA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31853" y="4083884"/>
            <a:ext cx="5621961" cy="1672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El sistema actual presenta serios problemas debido a su obsolescencia y a la falta de actualizaciones desde su desarrollo inicial.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31853" y="5962732"/>
            <a:ext cx="5621961" cy="3348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La utilización de archivos de texto sin bases de datos introduce riesgos de corrupción de datos. 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Lentitud en el procesamiento.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La tarificación actual requiere hasta dos días para completarse.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Los cálculos a menudo necesitan correcciones.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787174" y="2061145"/>
            <a:ext cx="615981" cy="621633"/>
          </a:xfrm>
          <a:custGeom>
            <a:avLst/>
            <a:gdLst/>
            <a:ahLst/>
            <a:cxnLst/>
            <a:rect r="r" b="b" t="t" l="l"/>
            <a:pathLst>
              <a:path h="621633" w="615981">
                <a:moveTo>
                  <a:pt x="0" y="0"/>
                </a:moveTo>
                <a:lnTo>
                  <a:pt x="615982" y="0"/>
                </a:lnTo>
                <a:lnTo>
                  <a:pt x="615982" y="621632"/>
                </a:lnTo>
                <a:lnTo>
                  <a:pt x="0" y="6216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569E">
                <a:alpha val="87843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4274726" cy="21865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073279" y="2407589"/>
            <a:ext cx="10589305" cy="635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716"/>
              </a:lnSpc>
            </a:pPr>
            <a:r>
              <a:rPr lang="en-US" b="true" sz="13930" i="tru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PROPUESTA DE SOLUCIÓN</a:t>
            </a:r>
          </a:p>
          <a:p>
            <a:pPr algn="l" marL="0" indent="0" lvl="0">
              <a:lnSpc>
                <a:spcPts val="16716"/>
              </a:lnSpc>
              <a:spcBef>
                <a:spcPct val="0"/>
              </a:spcBef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2073279" y="7344038"/>
            <a:ext cx="49807" cy="1200529"/>
            <a:chOff x="0" y="0"/>
            <a:chExt cx="13118" cy="3161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18" cy="316189"/>
            </a:xfrm>
            <a:custGeom>
              <a:avLst/>
              <a:gdLst/>
              <a:ahLst/>
              <a:cxnLst/>
              <a:rect r="r" b="b" t="t" l="l"/>
              <a:pathLst>
                <a:path h="316189" w="13118">
                  <a:moveTo>
                    <a:pt x="0" y="0"/>
                  </a:moveTo>
                  <a:lnTo>
                    <a:pt x="13118" y="0"/>
                  </a:lnTo>
                  <a:lnTo>
                    <a:pt x="13118" y="316189"/>
                  </a:lnTo>
                  <a:lnTo>
                    <a:pt x="0" y="3161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3118" cy="335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477469" y="7344038"/>
            <a:ext cx="49807" cy="1200529"/>
            <a:chOff x="0" y="0"/>
            <a:chExt cx="13118" cy="3161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118" cy="316189"/>
            </a:xfrm>
            <a:custGeom>
              <a:avLst/>
              <a:gdLst/>
              <a:ahLst/>
              <a:cxnLst/>
              <a:rect r="r" b="b" t="t" l="l"/>
              <a:pathLst>
                <a:path h="316189" w="13118">
                  <a:moveTo>
                    <a:pt x="0" y="0"/>
                  </a:moveTo>
                  <a:lnTo>
                    <a:pt x="13118" y="0"/>
                  </a:lnTo>
                  <a:lnTo>
                    <a:pt x="13118" y="316189"/>
                  </a:lnTo>
                  <a:lnTo>
                    <a:pt x="0" y="316189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9050"/>
              <a:ext cx="13118" cy="3352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2662584" y="291706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092783" y="7031863"/>
            <a:ext cx="3254402" cy="1728901"/>
          </a:xfrm>
          <a:custGeom>
            <a:avLst/>
            <a:gdLst/>
            <a:ahLst/>
            <a:cxnLst/>
            <a:rect r="r" b="b" t="t" l="l"/>
            <a:pathLst>
              <a:path h="1728901" w="3254402">
                <a:moveTo>
                  <a:pt x="0" y="0"/>
                </a:moveTo>
                <a:lnTo>
                  <a:pt x="3254402" y="0"/>
                </a:lnTo>
                <a:lnTo>
                  <a:pt x="3254402" y="1728901"/>
                </a:lnTo>
                <a:lnTo>
                  <a:pt x="0" y="172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339320" y="7296413"/>
            <a:ext cx="4919073" cy="125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Desarrollar un nuevo Sistema de Tarificación desde cero.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Utilizar bases de datos para almacenar información.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43511" y="7296413"/>
            <a:ext cx="4919073" cy="125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Optimizar los procesos de tarificación.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Mejorar la velocidad de respuesta.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Asegurar la calidad y la seguridad de los datos.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574525" cy="5605098"/>
          </a:xfrm>
          <a:custGeom>
            <a:avLst/>
            <a:gdLst/>
            <a:ahLst/>
            <a:cxnLst/>
            <a:rect r="r" b="b" t="t" l="l"/>
            <a:pathLst>
              <a:path h="5605098" w="5574525">
                <a:moveTo>
                  <a:pt x="0" y="0"/>
                </a:moveTo>
                <a:lnTo>
                  <a:pt x="5574525" y="0"/>
                </a:lnTo>
                <a:lnTo>
                  <a:pt x="5574525" y="5605098"/>
                </a:lnTo>
                <a:lnTo>
                  <a:pt x="0" y="560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713475" y="4681902"/>
            <a:ext cx="5574525" cy="5605098"/>
          </a:xfrm>
          <a:custGeom>
            <a:avLst/>
            <a:gdLst/>
            <a:ahLst/>
            <a:cxnLst/>
            <a:rect r="r" b="b" t="t" l="l"/>
            <a:pathLst>
              <a:path h="5605098" w="5574525">
                <a:moveTo>
                  <a:pt x="0" y="0"/>
                </a:moveTo>
                <a:lnTo>
                  <a:pt x="5574525" y="0"/>
                </a:lnTo>
                <a:lnTo>
                  <a:pt x="5574525" y="5605098"/>
                </a:lnTo>
                <a:lnTo>
                  <a:pt x="0" y="5605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11089" y="1347621"/>
            <a:ext cx="13486768" cy="1454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5"/>
              </a:lnSpc>
            </a:pPr>
            <a:r>
              <a:rPr lang="en-US" b="true" sz="9554" i="true">
                <a:solidFill>
                  <a:srgbClr val="00569E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ALCANCE DEL 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87262" y="4813864"/>
            <a:ext cx="3253277" cy="5077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875" indent="-240438" lvl="1">
              <a:lnSpc>
                <a:spcPts val="3118"/>
              </a:lnSpc>
              <a:buFont typeface="Arial"/>
              <a:buChar char="•"/>
            </a:pPr>
            <a:r>
              <a:rPr lang="en-US" sz="2227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Crear una plataforma que reemplace el sistema actual obsoleto basado en archivos de texto y lenguaje PERL, utilizando bases de datos Oracle y tecnologías modernas para gestionar la tarificación telefónica de manera eficiente.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87262" y="3553860"/>
            <a:ext cx="424614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i="true" spc="67">
                <a:solidFill>
                  <a:srgbClr val="00569E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DESARROLLAR UN SISTEMA DE TARIFICACIÓN MODERNO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14577" y="4813864"/>
            <a:ext cx="3253277" cy="3905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875" indent="-240438" lvl="1">
              <a:lnSpc>
                <a:spcPts val="3118"/>
              </a:lnSpc>
              <a:buFont typeface="Arial"/>
              <a:buChar char="•"/>
            </a:pPr>
            <a:r>
              <a:rPr lang="en-US" sz="2227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Reducir el tiempo necesario para el procesamiento y cálculo de tarificación, mejorando la rapidez y precisión del ciclo de tarificación que actualmente tarda hasta dos días.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28503" y="3553860"/>
            <a:ext cx="2536634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i="true" spc="67">
                <a:solidFill>
                  <a:srgbClr val="00569E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OPTIMIZAR TIEMPOS DE RESPUESTA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49029" y="4750200"/>
            <a:ext cx="3253277" cy="312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80875" indent="-240438" lvl="1">
              <a:lnSpc>
                <a:spcPts val="3118"/>
              </a:lnSpc>
              <a:buFont typeface="Arial"/>
              <a:buChar char="•"/>
            </a:pPr>
            <a:r>
              <a:rPr lang="en-US" sz="2227">
                <a:solidFill>
                  <a:srgbClr val="100F0D"/>
                </a:solidFill>
                <a:latin typeface="Arimo"/>
                <a:ea typeface="Arimo"/>
                <a:cs typeface="Arimo"/>
                <a:sym typeface="Arimo"/>
              </a:rPr>
              <a:t>Implementar un sistema robusto que minimice errores de cálculo y mejore la calidad de los datos con una interfaz amigable para los usuarios.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49029" y="3553860"/>
            <a:ext cx="4174553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b="true" sz="2400" i="true" spc="67">
                <a:solidFill>
                  <a:srgbClr val="00569E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GARANTIZAR LA PRECISIÓN Y CALIDAD DE LOS DATOS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4877293" y="8627029"/>
            <a:ext cx="3055441" cy="763860"/>
          </a:xfrm>
          <a:custGeom>
            <a:avLst/>
            <a:gdLst/>
            <a:ahLst/>
            <a:cxnLst/>
            <a:rect r="r" b="b" t="t" l="l"/>
            <a:pathLst>
              <a:path h="763860" w="3055441">
                <a:moveTo>
                  <a:pt x="0" y="0"/>
                </a:moveTo>
                <a:lnTo>
                  <a:pt x="3055441" y="0"/>
                </a:lnTo>
                <a:lnTo>
                  <a:pt x="3055441" y="763860"/>
                </a:lnTo>
                <a:lnTo>
                  <a:pt x="0" y="7638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85" t="-199918" r="-11783" b="-19596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5112170" y="9504480"/>
            <a:ext cx="2585688" cy="4333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79"/>
              </a:lnSpc>
            </a:pPr>
            <a:r>
              <a:rPr lang="en-US" b="true" sz="2485" i="true" spc="124">
                <a:solidFill>
                  <a:srgbClr val="FFFFFF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DUOC UC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569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61398" y="2904401"/>
            <a:ext cx="1899770" cy="2110855"/>
          </a:xfrm>
          <a:custGeom>
            <a:avLst/>
            <a:gdLst/>
            <a:ahLst/>
            <a:cxnLst/>
            <a:rect r="r" b="b" t="t" l="l"/>
            <a:pathLst>
              <a:path h="2110855" w="1899770">
                <a:moveTo>
                  <a:pt x="0" y="0"/>
                </a:moveTo>
                <a:lnTo>
                  <a:pt x="1899770" y="0"/>
                </a:lnTo>
                <a:lnTo>
                  <a:pt x="1899770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9760" y="2904401"/>
            <a:ext cx="1899770" cy="2110855"/>
          </a:xfrm>
          <a:custGeom>
            <a:avLst/>
            <a:gdLst/>
            <a:ahLst/>
            <a:cxnLst/>
            <a:rect r="r" b="b" t="t" l="l"/>
            <a:pathLst>
              <a:path h="2110855" w="1899770">
                <a:moveTo>
                  <a:pt x="0" y="0"/>
                </a:moveTo>
                <a:lnTo>
                  <a:pt x="1899769" y="0"/>
                </a:lnTo>
                <a:lnTo>
                  <a:pt x="1899769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141495" y="2904401"/>
            <a:ext cx="1899770" cy="2110855"/>
          </a:xfrm>
          <a:custGeom>
            <a:avLst/>
            <a:gdLst/>
            <a:ahLst/>
            <a:cxnLst/>
            <a:rect r="r" b="b" t="t" l="l"/>
            <a:pathLst>
              <a:path h="2110855" w="1899770">
                <a:moveTo>
                  <a:pt x="0" y="0"/>
                </a:moveTo>
                <a:lnTo>
                  <a:pt x="1899770" y="0"/>
                </a:lnTo>
                <a:lnTo>
                  <a:pt x="1899770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98353" y="1352418"/>
            <a:ext cx="10891294" cy="1390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901"/>
              </a:lnSpc>
              <a:spcBef>
                <a:spcPct val="0"/>
              </a:spcBef>
            </a:pPr>
            <a:r>
              <a:rPr lang="en-US" b="true" sz="9084" i="true">
                <a:solidFill>
                  <a:srgbClr val="FFFFFF"/>
                </a:solidFill>
                <a:latin typeface="Barlow Ultra-Bold Italics"/>
                <a:ea typeface="Barlow Ultra-Bold Italics"/>
                <a:cs typeface="Barlow Ultra-Bold Italics"/>
                <a:sym typeface="Barlow Ultra-Bold Italics"/>
              </a:rPr>
              <a:t>TECNOLOGÍAS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88215" y="5523432"/>
            <a:ext cx="2646137" cy="1562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Utilizaremos el Framework de Django para el Back-End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091266" y="5110506"/>
            <a:ext cx="2840033" cy="4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b="true" sz="269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DJANGO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760834" y="5377206"/>
            <a:ext cx="9257799" cy="5369523"/>
          </a:xfrm>
          <a:custGeom>
            <a:avLst/>
            <a:gdLst/>
            <a:ahLst/>
            <a:cxnLst/>
            <a:rect r="r" b="b" t="t" l="l"/>
            <a:pathLst>
              <a:path h="5369523" w="9257799">
                <a:moveTo>
                  <a:pt x="0" y="0"/>
                </a:moveTo>
                <a:lnTo>
                  <a:pt x="9257799" y="0"/>
                </a:lnTo>
                <a:lnTo>
                  <a:pt x="9257799" y="5369524"/>
                </a:lnTo>
                <a:lnTo>
                  <a:pt x="0" y="5369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3195685" y="-3300637"/>
            <a:ext cx="9257799" cy="5369523"/>
          </a:xfrm>
          <a:custGeom>
            <a:avLst/>
            <a:gdLst/>
            <a:ahLst/>
            <a:cxnLst/>
            <a:rect r="r" b="b" t="t" l="l"/>
            <a:pathLst>
              <a:path h="5369523" w="9257799">
                <a:moveTo>
                  <a:pt x="9257799" y="0"/>
                </a:moveTo>
                <a:lnTo>
                  <a:pt x="0" y="0"/>
                </a:lnTo>
                <a:lnTo>
                  <a:pt x="0" y="5369523"/>
                </a:lnTo>
                <a:lnTo>
                  <a:pt x="9257799" y="5369523"/>
                </a:lnTo>
                <a:lnTo>
                  <a:pt x="925779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970552" y="3372243"/>
            <a:ext cx="964883" cy="1228439"/>
          </a:xfrm>
          <a:custGeom>
            <a:avLst/>
            <a:gdLst/>
            <a:ahLst/>
            <a:cxnLst/>
            <a:rect r="r" b="b" t="t" l="l"/>
            <a:pathLst>
              <a:path h="1228439" w="964883">
                <a:moveTo>
                  <a:pt x="0" y="0"/>
                </a:moveTo>
                <a:lnTo>
                  <a:pt x="964884" y="0"/>
                </a:lnTo>
                <a:lnTo>
                  <a:pt x="964884" y="1228440"/>
                </a:lnTo>
                <a:lnTo>
                  <a:pt x="0" y="1228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21669" y="3372243"/>
            <a:ext cx="1195950" cy="1364673"/>
          </a:xfrm>
          <a:custGeom>
            <a:avLst/>
            <a:gdLst/>
            <a:ahLst/>
            <a:cxnLst/>
            <a:rect r="r" b="b" t="t" l="l"/>
            <a:pathLst>
              <a:path h="1364673" w="1195950">
                <a:moveTo>
                  <a:pt x="0" y="0"/>
                </a:moveTo>
                <a:lnTo>
                  <a:pt x="1195951" y="0"/>
                </a:lnTo>
                <a:lnTo>
                  <a:pt x="1195951" y="1364674"/>
                </a:lnTo>
                <a:lnTo>
                  <a:pt x="0" y="1364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394909" y="3338582"/>
            <a:ext cx="1392941" cy="1431996"/>
          </a:xfrm>
          <a:custGeom>
            <a:avLst/>
            <a:gdLst/>
            <a:ahLst/>
            <a:cxnLst/>
            <a:rect r="r" b="b" t="t" l="l"/>
            <a:pathLst>
              <a:path h="1431996" w="1392941">
                <a:moveTo>
                  <a:pt x="0" y="0"/>
                </a:moveTo>
                <a:lnTo>
                  <a:pt x="1392941" y="0"/>
                </a:lnTo>
                <a:lnTo>
                  <a:pt x="1392941" y="1431996"/>
                </a:lnTo>
                <a:lnTo>
                  <a:pt x="0" y="14319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346190" y="2904401"/>
            <a:ext cx="1899770" cy="2110855"/>
          </a:xfrm>
          <a:custGeom>
            <a:avLst/>
            <a:gdLst/>
            <a:ahLst/>
            <a:cxnLst/>
            <a:rect r="r" b="b" t="t" l="l"/>
            <a:pathLst>
              <a:path h="2110855" w="1899770">
                <a:moveTo>
                  <a:pt x="0" y="0"/>
                </a:moveTo>
                <a:lnTo>
                  <a:pt x="1899769" y="0"/>
                </a:lnTo>
                <a:lnTo>
                  <a:pt x="1899769" y="2110855"/>
                </a:lnTo>
                <a:lnTo>
                  <a:pt x="0" y="21108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51272" y="3957988"/>
            <a:ext cx="1489605" cy="193183"/>
          </a:xfrm>
          <a:custGeom>
            <a:avLst/>
            <a:gdLst/>
            <a:ahLst/>
            <a:cxnLst/>
            <a:rect r="r" b="b" t="t" l="l"/>
            <a:pathLst>
              <a:path h="193183" w="1489605">
                <a:moveTo>
                  <a:pt x="0" y="0"/>
                </a:moveTo>
                <a:lnTo>
                  <a:pt x="1489605" y="0"/>
                </a:lnTo>
                <a:lnTo>
                  <a:pt x="1489605" y="193184"/>
                </a:lnTo>
                <a:lnTo>
                  <a:pt x="0" y="1931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396576" y="5571057"/>
            <a:ext cx="2646137" cy="3124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Utilizaremos el Lenguaje de Marcado de Hipertexto (HTML) para estructurar y desplegar una página web y sus contenidos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99628" y="5110506"/>
            <a:ext cx="2840033" cy="4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b="true" sz="269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HTML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68311" y="5571057"/>
            <a:ext cx="2646137" cy="2734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Utilizaremos CSS para definir los estilos gráficos a los elementos de nuestro Sistema de Tarificación Telefónica.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71363" y="5158131"/>
            <a:ext cx="2840033" cy="4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b="true" sz="269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CSS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76058" y="5158131"/>
            <a:ext cx="2840033" cy="470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6"/>
              </a:lnSpc>
            </a:pPr>
            <a:r>
              <a:rPr lang="en-US" b="true" sz="269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ORACLE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73006" y="5571057"/>
            <a:ext cx="2646137" cy="1172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22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Utilizaremos Oracle para la gestión de Base de datos.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5369305"/>
          </a:xfrm>
          <a:custGeom>
            <a:avLst/>
            <a:gdLst/>
            <a:ahLst/>
            <a:cxnLst/>
            <a:rect r="r" b="b" t="t" l="l"/>
            <a:pathLst>
              <a:path h="5369305" w="18288000">
                <a:moveTo>
                  <a:pt x="0" y="0"/>
                </a:moveTo>
                <a:lnTo>
                  <a:pt x="18288000" y="0"/>
                </a:lnTo>
                <a:lnTo>
                  <a:pt x="18288000" y="5369305"/>
                </a:lnTo>
                <a:lnTo>
                  <a:pt x="0" y="53693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-10498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98494" y="3577734"/>
            <a:ext cx="11091011" cy="5809577"/>
          </a:xfrm>
          <a:custGeom>
            <a:avLst/>
            <a:gdLst/>
            <a:ahLst/>
            <a:cxnLst/>
            <a:rect r="r" b="b" t="t" l="l"/>
            <a:pathLst>
              <a:path h="5809577" w="11091011">
                <a:moveTo>
                  <a:pt x="0" y="0"/>
                </a:moveTo>
                <a:lnTo>
                  <a:pt x="11091012" y="0"/>
                </a:lnTo>
                <a:lnTo>
                  <a:pt x="11091012" y="5809577"/>
                </a:lnTo>
                <a:lnTo>
                  <a:pt x="0" y="5809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05500" y="1019175"/>
            <a:ext cx="14677000" cy="2558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0151"/>
              </a:lnSpc>
              <a:spcBef>
                <a:spcPct val="0"/>
              </a:spcBef>
            </a:pPr>
            <a:r>
              <a:rPr lang="en-US" b="true" sz="16792" i="true">
                <a:solidFill>
                  <a:srgbClr val="FFFFFF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ARQUITECTURA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FF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7423" y="1814553"/>
            <a:ext cx="12137502" cy="9490740"/>
            <a:chOff x="0" y="0"/>
            <a:chExt cx="3196708" cy="24996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96708" cy="2499619"/>
            </a:xfrm>
            <a:custGeom>
              <a:avLst/>
              <a:gdLst/>
              <a:ahLst/>
              <a:cxnLst/>
              <a:rect r="r" b="b" t="t" l="l"/>
              <a:pathLst>
                <a:path h="2499619" w="3196708">
                  <a:moveTo>
                    <a:pt x="0" y="0"/>
                  </a:moveTo>
                  <a:lnTo>
                    <a:pt x="3196708" y="0"/>
                  </a:lnTo>
                  <a:lnTo>
                    <a:pt x="3196708" y="2499619"/>
                  </a:lnTo>
                  <a:lnTo>
                    <a:pt x="0" y="2499619"/>
                  </a:lnTo>
                  <a:close/>
                </a:path>
              </a:pathLst>
            </a:custGeom>
            <a:solidFill>
              <a:srgbClr val="C5EBD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3196708" cy="25186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76047" y="1028700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3" y="0"/>
                </a:lnTo>
                <a:lnTo>
                  <a:pt x="418325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967" y="2188893"/>
            <a:ext cx="11558414" cy="4883430"/>
          </a:xfrm>
          <a:custGeom>
            <a:avLst/>
            <a:gdLst/>
            <a:ahLst/>
            <a:cxnLst/>
            <a:rect r="r" b="b" t="t" l="l"/>
            <a:pathLst>
              <a:path h="4883430" w="11558414">
                <a:moveTo>
                  <a:pt x="0" y="0"/>
                </a:moveTo>
                <a:lnTo>
                  <a:pt x="11558415" y="0"/>
                </a:lnTo>
                <a:lnTo>
                  <a:pt x="11558415" y="4883431"/>
                </a:lnTo>
                <a:lnTo>
                  <a:pt x="0" y="4883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7423" y="390525"/>
            <a:ext cx="11469512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7"/>
              </a:lnSpc>
              <a:spcBef>
                <a:spcPct val="0"/>
              </a:spcBef>
            </a:pPr>
            <a:r>
              <a:rPr lang="en-US" b="true" sz="8256" i="true">
                <a:solidFill>
                  <a:srgbClr val="00569E"/>
                </a:solidFill>
                <a:latin typeface="Barlow Bold Italics"/>
                <a:ea typeface="Barlow Bold Italics"/>
                <a:cs typeface="Barlow Bold Italics"/>
                <a:sym typeface="Barlow Bold Italics"/>
              </a:rPr>
              <a:t>METODOLOGÍA SCRUM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DAGWySOp9dw</dc:identifier>
  <dcterms:modified xsi:type="dcterms:W3CDTF">2011-08-01T06:04:30Z</dcterms:modified>
  <cp:revision>1</cp:revision>
  <dc:title>Sistema de</dc:title>
</cp:coreProperties>
</file>